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57" r:id="rId7"/>
    <p:sldId id="258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2399;&#12435;&#12418;&#12387;&#12367;\25&#24180;&#24230;&#21161;&#25104;&#37329;&#26360;&#39006;\&#12469;&#12540;&#12463;&#12523;&#25968;&#12398;&#25512;&#31227;&#12288;2504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2399;&#12435;&#12418;&#12387;&#12367;\27&#24180;&#24230;&#27963;&#21205;\&#23376;&#12393;&#12418;&#23478;&#24237;&#31119;&#31049;&#23398;&#20250;&#12288;&#38306;&#23398;\&#20986;&#21069;&#20225;&#30011;&#12288;&#12450;&#12531;&#12465;&#12540;&#12488;&#22259;&#34920;&#12288;27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2399;&#12435;&#12418;&#12387;&#12367;\27&#24180;&#24230;&#27963;&#21205;\&#23376;&#12393;&#12418;&#23478;&#24237;&#31119;&#31049;&#23398;&#20250;&#12288;&#38306;&#23398;\&#20986;&#21069;&#20225;&#30011;&#12288;&#12450;&#12531;&#12465;&#12540;&#12488;&#22259;&#34920;&#12288;270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2399;&#12435;&#12418;&#12387;&#12367;\27&#24180;&#24230;&#27963;&#21205;\&#23376;&#12393;&#12418;&#23478;&#24237;&#31119;&#31049;&#23398;&#20250;&#12288;&#38306;&#23398;\&#20986;&#21069;&#20225;&#30011;&#12288;&#12450;&#12531;&#12465;&#12540;&#12488;&#22259;&#34920;&#12288;270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2399;&#12435;&#12418;&#12387;&#12367;\27&#24180;&#24230;&#27963;&#21205;\&#23376;&#12393;&#12418;&#23478;&#24237;&#31119;&#31049;&#23398;&#20250;&#12288;&#38306;&#23398;\&#20986;&#21069;&#20225;&#30011;&#12288;&#12450;&#12531;&#12465;&#12540;&#12488;&#22259;&#34920;&#12288;27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2399;&#12435;&#12418;&#12387;&#12367;\27&#24180;&#24230;&#27963;&#21205;\&#23376;&#12393;&#12418;&#23478;&#24237;&#31119;&#31049;&#23398;&#20250;&#12288;&#38306;&#23398;\&#20986;&#21069;&#20225;&#30011;&#12288;&#12450;&#12531;&#12465;&#12540;&#12488;&#22259;&#34920;&#12288;27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0.12624234470691167"/>
          <c:w val="0.8512351268591426"/>
          <c:h val="0.71889581510644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'[サークル数の推移　2504.xls]Sheet1'!$B$1</c:f>
              <c:strCache>
                <c:ptCount val="1"/>
                <c:pt idx="0">
                  <c:v>登録サークル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'[サークル数の推移　2504.xls]Sheet1'!$A$2:$A$10</c:f>
              <c:strCache>
                <c:ptCount val="9"/>
                <c:pt idx="0">
                  <c:v>1996年</c:v>
                </c:pt>
                <c:pt idx="1">
                  <c:v>1999年</c:v>
                </c:pt>
                <c:pt idx="2">
                  <c:v>2003年</c:v>
                </c:pt>
                <c:pt idx="3">
                  <c:v>2006年</c:v>
                </c:pt>
                <c:pt idx="4">
                  <c:v>2009年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</c:strCache>
            </c:strRef>
          </c:cat>
          <c:val>
            <c:numRef>
              <c:f>'[サークル数の推移　2504.xls]Sheet1'!$B$2:$B$10</c:f>
              <c:numCache>
                <c:formatCode>General</c:formatCode>
                <c:ptCount val="9"/>
                <c:pt idx="0">
                  <c:v>26</c:v>
                </c:pt>
                <c:pt idx="1">
                  <c:v>28</c:v>
                </c:pt>
                <c:pt idx="2">
                  <c:v>24</c:v>
                </c:pt>
                <c:pt idx="3">
                  <c:v>20</c:v>
                </c:pt>
                <c:pt idx="4">
                  <c:v>14</c:v>
                </c:pt>
                <c:pt idx="5">
                  <c:v>12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val>
        </c:ser>
        <c:ser>
          <c:idx val="1"/>
          <c:order val="1"/>
          <c:tx>
            <c:strRef>
              <c:f>'[サークル数の推移　2504.xls]Sheet1'!$C$1</c:f>
              <c:strCache>
                <c:ptCount val="1"/>
                <c:pt idx="0">
                  <c:v>未公表サークル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'[サークル数の推移　2504.xls]Sheet1'!$A$2:$A$10</c:f>
              <c:strCache>
                <c:ptCount val="9"/>
                <c:pt idx="0">
                  <c:v>1996年</c:v>
                </c:pt>
                <c:pt idx="1">
                  <c:v>1999年</c:v>
                </c:pt>
                <c:pt idx="2">
                  <c:v>2003年</c:v>
                </c:pt>
                <c:pt idx="3">
                  <c:v>2006年</c:v>
                </c:pt>
                <c:pt idx="4">
                  <c:v>2009年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</c:strCache>
            </c:strRef>
          </c:cat>
          <c:val>
            <c:numRef>
              <c:f>'[サークル数の推移　2504.xls]Sheet1'!$C$2:$C$10</c:f>
              <c:numCache>
                <c:formatCode>General</c:formatCode>
                <c:ptCount val="9"/>
                <c:pt idx="7">
                  <c:v>5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86272"/>
        <c:axId val="81519360"/>
      </c:barChart>
      <c:catAx>
        <c:axId val="760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519360"/>
        <c:crosses val="autoZero"/>
        <c:auto val="1"/>
        <c:lblAlgn val="ctr"/>
        <c:lblOffset val="100"/>
        <c:noMultiLvlLbl val="0"/>
      </c:catAx>
      <c:valAx>
        <c:axId val="8151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0862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8155686789151348"/>
          <c:y val="0.12037037037037036"/>
          <c:w val="0.23510979877515314"/>
          <c:h val="0.1674343832020998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="1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74183506563067E-2"/>
          <c:y val="0.17296213119177237"/>
          <c:w val="0.42416570735675602"/>
          <c:h val="0.75950131755854322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6.1709687863820237E-2"/>
                  <c:y val="1.20664916885389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274412548825101E-2"/>
                  <c:y val="1.2500000000000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'[出前プログラムアンケート  26年度まとめ　2706.xlsx]集計学会'!$A$31:$A$33</c:f>
              <c:strCache>
                <c:ptCount val="3"/>
                <c:pt idx="0">
                  <c:v>とても楽しかった</c:v>
                </c:pt>
                <c:pt idx="1">
                  <c:v>まあまあ楽しかった</c:v>
                </c:pt>
                <c:pt idx="2">
                  <c:v>未記入</c:v>
                </c:pt>
              </c:strCache>
            </c:strRef>
          </c:cat>
          <c:val>
            <c:numRef>
              <c:f>'[出前プログラムアンケート  26年度まとめ　2706.xlsx]集計学会'!$B$31:$B$33</c:f>
              <c:numCache>
                <c:formatCode>General</c:formatCode>
                <c:ptCount val="3"/>
                <c:pt idx="0">
                  <c:v>137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616254409576056"/>
          <c:y val="0.24170885774596473"/>
          <c:w val="0.49209122528739929"/>
          <c:h val="0.556895265605408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70487299164016E-2"/>
          <c:y val="0.19874207937325711"/>
          <c:w val="0.45378178534134861"/>
          <c:h val="0.81157126993741158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5.5714129483814519E-3"/>
                  <c:y val="6.3790463692038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'[出前プログラムアンケート  26年度まとめ　2706.xlsx]集計学会'!$A$39:$A$42</c:f>
              <c:strCache>
                <c:ptCount val="4"/>
                <c:pt idx="0">
                  <c:v>すごく良い影響がある</c:v>
                </c:pt>
                <c:pt idx="1">
                  <c:v>少し良い影響がある</c:v>
                </c:pt>
                <c:pt idx="2">
                  <c:v>どちらともいえない</c:v>
                </c:pt>
                <c:pt idx="3">
                  <c:v>未記入</c:v>
                </c:pt>
              </c:strCache>
            </c:strRef>
          </c:cat>
          <c:val>
            <c:numRef>
              <c:f>'[出前プログラムアンケート  26年度まとめ　2706.xlsx]集計学会'!$B$39:$B$42</c:f>
              <c:numCache>
                <c:formatCode>General</c:formatCode>
                <c:ptCount val="4"/>
                <c:pt idx="0">
                  <c:v>113</c:v>
                </c:pt>
                <c:pt idx="1">
                  <c:v>28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578259718957574"/>
          <c:y val="0.27828585491544994"/>
          <c:w val="0.49421740281042431"/>
          <c:h val="0.62847129655705303"/>
        </c:manualLayout>
      </c:layout>
      <c:overlay val="0"/>
      <c:txPr>
        <a:bodyPr/>
        <a:lstStyle/>
        <a:p>
          <a:pPr>
            <a:defRPr sz="2000" b="1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'[出前プログラムアンケート  26年度まとめ　2706.xlsx]集計学会'!$A$54:$A$59</c:f>
              <c:strCache>
                <c:ptCount val="6"/>
                <c:pt idx="0">
                  <c:v>サークル活動が充実する　</c:v>
                </c:pt>
                <c:pt idx="1">
                  <c:v>メンバー同士がゆっくり話せる</c:v>
                </c:pt>
                <c:pt idx="2">
                  <c:v>気分転換になる</c:v>
                </c:pt>
                <c:pt idx="3">
                  <c:v>サークル活動の参考になる</c:v>
                </c:pt>
                <c:pt idx="4">
                  <c:v>メンバーの負担が減る</c:v>
                </c:pt>
                <c:pt idx="5">
                  <c:v>メンバーが同じ立場で楽しめる</c:v>
                </c:pt>
              </c:strCache>
            </c:strRef>
          </c:cat>
          <c:val>
            <c:numRef>
              <c:f>'[出前プログラムアンケート  26年度まとめ　2706.xlsx]集計学会'!$B$54:$B$59</c:f>
              <c:numCache>
                <c:formatCode>General</c:formatCode>
                <c:ptCount val="6"/>
                <c:pt idx="0">
                  <c:v>0.61224489795918369</c:v>
                </c:pt>
                <c:pt idx="1">
                  <c:v>0.51020408163265307</c:v>
                </c:pt>
                <c:pt idx="2">
                  <c:v>0.27210884353741499</c:v>
                </c:pt>
                <c:pt idx="3">
                  <c:v>0.23809523809523808</c:v>
                </c:pt>
                <c:pt idx="4">
                  <c:v>0.23129251700680273</c:v>
                </c:pt>
                <c:pt idx="5">
                  <c:v>0.21768707482993196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61184"/>
        <c:axId val="28406912"/>
      </c:barChart>
      <c:catAx>
        <c:axId val="27261184"/>
        <c:scaling>
          <c:orientation val="maxMin"/>
        </c:scaling>
        <c:delete val="0"/>
        <c:axPos val="l"/>
        <c:majorTickMark val="out"/>
        <c:minorTickMark val="none"/>
        <c:tickLblPos val="nextTo"/>
        <c:crossAx val="28406912"/>
        <c:crosses val="autoZero"/>
        <c:auto val="1"/>
        <c:lblAlgn val="ctr"/>
        <c:lblOffset val="100"/>
        <c:noMultiLvlLbl val="0"/>
      </c:catAx>
      <c:valAx>
        <c:axId val="2840691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2726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13840529796628E-2"/>
          <c:y val="5.3441731335929582E-2"/>
          <c:w val="0.89578999023063799"/>
          <c:h val="0.55173484180903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'[出前プログラムアンケート  26年度まとめ　2706.xlsx]集計学会'!$A$106</c:f>
              <c:strCache>
                <c:ptCount val="1"/>
                <c:pt idx="0">
                  <c:v>サークル活動が充実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2706.xlsx]集計学会'!$B$105:$E$105</c:f>
              <c:strCache>
                <c:ptCount val="4"/>
                <c:pt idx="0">
                  <c:v>クッキング</c:v>
                </c:pt>
                <c:pt idx="1">
                  <c:v>季節の行事</c:v>
                </c:pt>
                <c:pt idx="2">
                  <c:v>工作・あそび</c:v>
                </c:pt>
                <c:pt idx="3">
                  <c:v>講座</c:v>
                </c:pt>
              </c:strCache>
            </c:strRef>
          </c:cat>
          <c:val>
            <c:numRef>
              <c:f>'[出前プログラムアンケート  26年度まとめ　2706.xlsx]集計学会'!$B$106:$E$106</c:f>
              <c:numCache>
                <c:formatCode>General</c:formatCode>
                <c:ptCount val="4"/>
                <c:pt idx="0">
                  <c:v>0.73469387755102045</c:v>
                </c:pt>
                <c:pt idx="1">
                  <c:v>0.52307692307692311</c:v>
                </c:pt>
                <c:pt idx="2">
                  <c:v>0.52380952380952384</c:v>
                </c:pt>
                <c:pt idx="3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'[出前プログラムアンケート  26年度まとめ　2706.xlsx]集計学会'!$A$107</c:f>
              <c:strCache>
                <c:ptCount val="1"/>
                <c:pt idx="0">
                  <c:v>メンバー同士がゆっくり話せる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2706.xlsx]集計学会'!$B$105:$E$105</c:f>
              <c:strCache>
                <c:ptCount val="4"/>
                <c:pt idx="0">
                  <c:v>クッキング</c:v>
                </c:pt>
                <c:pt idx="1">
                  <c:v>季節の行事</c:v>
                </c:pt>
                <c:pt idx="2">
                  <c:v>工作・あそび</c:v>
                </c:pt>
                <c:pt idx="3">
                  <c:v>講座</c:v>
                </c:pt>
              </c:strCache>
            </c:strRef>
          </c:cat>
          <c:val>
            <c:numRef>
              <c:f>'[出前プログラムアンケート  26年度まとめ　2706.xlsx]集計学会'!$B$107:$E$107</c:f>
              <c:numCache>
                <c:formatCode>General</c:formatCode>
                <c:ptCount val="4"/>
                <c:pt idx="0">
                  <c:v>0.42857142857142855</c:v>
                </c:pt>
                <c:pt idx="1">
                  <c:v>0.50769230769230766</c:v>
                </c:pt>
                <c:pt idx="2">
                  <c:v>0.66666666666666663</c:v>
                </c:pt>
                <c:pt idx="3">
                  <c:v>0.58333333333333337</c:v>
                </c:pt>
              </c:numCache>
            </c:numRef>
          </c:val>
        </c:ser>
        <c:ser>
          <c:idx val="2"/>
          <c:order val="2"/>
          <c:tx>
            <c:strRef>
              <c:f>'[出前プログラムアンケート  26年度まとめ　2706.xlsx]集計学会'!$A$108</c:f>
              <c:strCache>
                <c:ptCount val="1"/>
                <c:pt idx="0">
                  <c:v>メンバーの負担が減る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2706.xlsx]集計学会'!$B$105:$E$105</c:f>
              <c:strCache>
                <c:ptCount val="4"/>
                <c:pt idx="0">
                  <c:v>クッキング</c:v>
                </c:pt>
                <c:pt idx="1">
                  <c:v>季節の行事</c:v>
                </c:pt>
                <c:pt idx="2">
                  <c:v>工作・あそび</c:v>
                </c:pt>
                <c:pt idx="3">
                  <c:v>講座</c:v>
                </c:pt>
              </c:strCache>
            </c:strRef>
          </c:cat>
          <c:val>
            <c:numRef>
              <c:f>'[出前プログラムアンケート  26年度まとめ　2706.xlsx]集計学会'!$B$108:$E$108</c:f>
              <c:numCache>
                <c:formatCode>General</c:formatCode>
                <c:ptCount val="4"/>
                <c:pt idx="0">
                  <c:v>0.18367346938775511</c:v>
                </c:pt>
                <c:pt idx="1">
                  <c:v>0.24615384615384617</c:v>
                </c:pt>
                <c:pt idx="2">
                  <c:v>0.33333333333333331</c:v>
                </c:pt>
                <c:pt idx="3">
                  <c:v>0.16666666666666666</c:v>
                </c:pt>
              </c:numCache>
            </c:numRef>
          </c:val>
        </c:ser>
        <c:ser>
          <c:idx val="3"/>
          <c:order val="3"/>
          <c:tx>
            <c:strRef>
              <c:f>'[出前プログラムアンケート  26年度まとめ　2706.xlsx]集計学会'!$A$109</c:f>
              <c:strCache>
                <c:ptCount val="1"/>
                <c:pt idx="0">
                  <c:v>メンバーが同じ立場で楽しめる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2706.xlsx]集計学会'!$B$105:$E$105</c:f>
              <c:strCache>
                <c:ptCount val="4"/>
                <c:pt idx="0">
                  <c:v>クッキング</c:v>
                </c:pt>
                <c:pt idx="1">
                  <c:v>季節の行事</c:v>
                </c:pt>
                <c:pt idx="2">
                  <c:v>工作・あそび</c:v>
                </c:pt>
                <c:pt idx="3">
                  <c:v>講座</c:v>
                </c:pt>
              </c:strCache>
            </c:strRef>
          </c:cat>
          <c:val>
            <c:numRef>
              <c:f>'[出前プログラムアンケート  26年度まとめ　2706.xlsx]集計学会'!$B$109:$E$109</c:f>
              <c:numCache>
                <c:formatCode>General</c:formatCode>
                <c:ptCount val="4"/>
                <c:pt idx="0">
                  <c:v>0.12244897959183673</c:v>
                </c:pt>
                <c:pt idx="1">
                  <c:v>0.27692307692307694</c:v>
                </c:pt>
                <c:pt idx="2">
                  <c:v>9.5238095238095233E-2</c:v>
                </c:pt>
                <c:pt idx="3">
                  <c:v>0.33333333333333331</c:v>
                </c:pt>
              </c:numCache>
            </c:numRef>
          </c:val>
        </c:ser>
        <c:ser>
          <c:idx val="4"/>
          <c:order val="4"/>
          <c:tx>
            <c:strRef>
              <c:f>'[出前プログラムアンケート  26年度まとめ　2706.xlsx]集計学会'!$A$110</c:f>
              <c:strCache>
                <c:ptCount val="1"/>
                <c:pt idx="0">
                  <c:v>サークル活動の参考になる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2706.xlsx]集計学会'!$B$105:$E$105</c:f>
              <c:strCache>
                <c:ptCount val="4"/>
                <c:pt idx="0">
                  <c:v>クッキング</c:v>
                </c:pt>
                <c:pt idx="1">
                  <c:v>季節の行事</c:v>
                </c:pt>
                <c:pt idx="2">
                  <c:v>工作・あそび</c:v>
                </c:pt>
                <c:pt idx="3">
                  <c:v>講座</c:v>
                </c:pt>
              </c:strCache>
            </c:strRef>
          </c:cat>
          <c:val>
            <c:numRef>
              <c:f>'[出前プログラムアンケート  26年度まとめ　2706.xlsx]集計学会'!$B$110:$E$110</c:f>
              <c:numCache>
                <c:formatCode>General</c:formatCode>
                <c:ptCount val="4"/>
                <c:pt idx="0">
                  <c:v>0.26530612244897961</c:v>
                </c:pt>
                <c:pt idx="1">
                  <c:v>0.2153846153846154</c:v>
                </c:pt>
                <c:pt idx="2">
                  <c:v>0.42857142857142855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'[出前プログラムアンケート  26年度まとめ　2706.xlsx]集計学会'!$A$111</c:f>
              <c:strCache>
                <c:ptCount val="1"/>
                <c:pt idx="0">
                  <c:v>気分転換になる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2706.xlsx]集計学会'!$B$105:$E$105</c:f>
              <c:strCache>
                <c:ptCount val="4"/>
                <c:pt idx="0">
                  <c:v>クッキング</c:v>
                </c:pt>
                <c:pt idx="1">
                  <c:v>季節の行事</c:v>
                </c:pt>
                <c:pt idx="2">
                  <c:v>工作・あそび</c:v>
                </c:pt>
                <c:pt idx="3">
                  <c:v>講座</c:v>
                </c:pt>
              </c:strCache>
            </c:strRef>
          </c:cat>
          <c:val>
            <c:numRef>
              <c:f>'[出前プログラムアンケート  26年度まとめ　2706.xlsx]集計学会'!$B$111:$E$111</c:f>
              <c:numCache>
                <c:formatCode>General</c:formatCode>
                <c:ptCount val="4"/>
                <c:pt idx="0">
                  <c:v>0.16326530612244897</c:v>
                </c:pt>
                <c:pt idx="1">
                  <c:v>0.35384615384615387</c:v>
                </c:pt>
                <c:pt idx="2">
                  <c:v>0.23809523809523808</c:v>
                </c:pt>
                <c:pt idx="3">
                  <c:v>0.41666666666666669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99744"/>
        <c:axId val="100369920"/>
      </c:barChart>
      <c:catAx>
        <c:axId val="9119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369920"/>
        <c:crosses val="autoZero"/>
        <c:auto val="1"/>
        <c:lblAlgn val="ctr"/>
        <c:lblOffset val="100"/>
        <c:noMultiLvlLbl val="0"/>
      </c:catAx>
      <c:valAx>
        <c:axId val="1003699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1199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'[出前プログラムアンケート  26年度まとめ　2706.xlsx]集計学会'!$A$184</c:f>
              <c:strCache>
                <c:ptCount val="1"/>
                <c:pt idx="0">
                  <c:v>すごく良い影響がある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2706.xlsx]集計学会'!$B$183:$G$183</c:f>
              <c:strCache>
                <c:ptCount val="6"/>
                <c:pt idx="0">
                  <c:v>サークル活動が充実＊</c:v>
                </c:pt>
                <c:pt idx="1">
                  <c:v>メンバー同士がゆっくり話せる</c:v>
                </c:pt>
                <c:pt idx="2">
                  <c:v>メンバーの負担が減る</c:v>
                </c:pt>
                <c:pt idx="3">
                  <c:v>メンバーが同じ立場で楽しめる</c:v>
                </c:pt>
                <c:pt idx="4">
                  <c:v>サークル活動の参考になる</c:v>
                </c:pt>
                <c:pt idx="5">
                  <c:v>気分転換になる</c:v>
                </c:pt>
              </c:strCache>
            </c:strRef>
          </c:cat>
          <c:val>
            <c:numRef>
              <c:f>'[出前プログラムアンケート  26年度まとめ　2706.xlsx]集計学会'!$B$184:$G$184</c:f>
              <c:numCache>
                <c:formatCode>General</c:formatCode>
                <c:ptCount val="6"/>
                <c:pt idx="0">
                  <c:v>0.70796460176991149</c:v>
                </c:pt>
                <c:pt idx="1">
                  <c:v>0.55752212389380529</c:v>
                </c:pt>
                <c:pt idx="2">
                  <c:v>0.26548672566371684</c:v>
                </c:pt>
                <c:pt idx="3">
                  <c:v>0.23893805309734514</c:v>
                </c:pt>
                <c:pt idx="4">
                  <c:v>0.25663716814159293</c:v>
                </c:pt>
                <c:pt idx="5">
                  <c:v>0.25663716814159293</c:v>
                </c:pt>
              </c:numCache>
            </c:numRef>
          </c:val>
        </c:ser>
        <c:ser>
          <c:idx val="1"/>
          <c:order val="1"/>
          <c:tx>
            <c:strRef>
              <c:f>'[出前プログラムアンケート  26年度まとめ　2706.xlsx]集計学会'!$A$185</c:f>
              <c:strCache>
                <c:ptCount val="1"/>
                <c:pt idx="0">
                  <c:v>少し良い影響がある</c:v>
                </c:pt>
              </c:strCache>
            </c:strRef>
          </c:tx>
          <c:invertIfNegative val="0"/>
          <c:cat>
            <c:strRef>
              <c:f>'[出前プログラムアンケート  26年度まとめ　2706.xlsx]集計学会'!$B$183:$G$183</c:f>
              <c:strCache>
                <c:ptCount val="6"/>
                <c:pt idx="0">
                  <c:v>サークル活動が充実＊</c:v>
                </c:pt>
                <c:pt idx="1">
                  <c:v>メンバー同士がゆっくり話せる</c:v>
                </c:pt>
                <c:pt idx="2">
                  <c:v>メンバーの負担が減る</c:v>
                </c:pt>
                <c:pt idx="3">
                  <c:v>メンバーが同じ立場で楽しめる</c:v>
                </c:pt>
                <c:pt idx="4">
                  <c:v>サークル活動の参考になる</c:v>
                </c:pt>
                <c:pt idx="5">
                  <c:v>気分転換になる</c:v>
                </c:pt>
              </c:strCache>
            </c:strRef>
          </c:cat>
          <c:val>
            <c:numRef>
              <c:f>'[出前プログラムアンケート  26年度まとめ　2706.xlsx]集計学会'!$B$185:$G$185</c:f>
              <c:numCache>
                <c:formatCode>General</c:formatCode>
                <c:ptCount val="6"/>
                <c:pt idx="0">
                  <c:v>0.39285714285714285</c:v>
                </c:pt>
                <c:pt idx="1">
                  <c:v>0.4642857142857143</c:v>
                </c:pt>
                <c:pt idx="2">
                  <c:v>0.14285714285714285</c:v>
                </c:pt>
                <c:pt idx="3">
                  <c:v>0.10714285714285714</c:v>
                </c:pt>
                <c:pt idx="4">
                  <c:v>0.25</c:v>
                </c:pt>
                <c:pt idx="5">
                  <c:v>0.42857142857142855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94368"/>
        <c:axId val="100797056"/>
      </c:barChart>
      <c:catAx>
        <c:axId val="100794368"/>
        <c:scaling>
          <c:orientation val="maxMin"/>
        </c:scaling>
        <c:delete val="0"/>
        <c:axPos val="l"/>
        <c:majorTickMark val="out"/>
        <c:minorTickMark val="none"/>
        <c:tickLblPos val="nextTo"/>
        <c:crossAx val="100797056"/>
        <c:crosses val="autoZero"/>
        <c:auto val="1"/>
        <c:lblAlgn val="ctr"/>
        <c:lblOffset val="100"/>
        <c:noMultiLvlLbl val="0"/>
      </c:catAx>
      <c:valAx>
        <c:axId val="100797056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10079436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24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31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54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1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54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2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15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72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0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5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1ED6-931C-4B45-B2FE-C967F232B14E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DEAE-37D7-472F-A5D5-ACCEBDA1D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4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57287"/>
          </a:xfrm>
        </p:spPr>
        <p:txBody>
          <a:bodyPr/>
          <a:lstStyle/>
          <a:p>
            <a:r>
              <a:rPr lang="ja-JP" altLang="en-US" sz="4800"/>
              <a:t>子育てサークルとは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>
              <a:buFontTx/>
              <a:buNone/>
            </a:pPr>
            <a:endParaRPr lang="en-US" altLang="ja-JP" sz="3600"/>
          </a:p>
          <a:p>
            <a:pPr>
              <a:buFontTx/>
              <a:buNone/>
            </a:pPr>
            <a:r>
              <a:rPr lang="ja-JP" altLang="en-US" sz="3600"/>
              <a:t>　　</a:t>
            </a:r>
            <a:r>
              <a:rPr lang="ja-JP" altLang="en-US"/>
              <a:t>親や子ども同士の交流と仲間づくりを目的とし、子どもの遊びの機会や親同士の相談や情報交換などを行うグループ活動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　　未就園児対象が多く、無料もしくは低額会費で、親の自主運営が多い</a:t>
            </a:r>
            <a:r>
              <a:rPr lang="ja-JP" altLang="en-US" sz="360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8514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箕面市内の登録サークルの推移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ja-JP" smtClean="0"/>
          </a:p>
          <a:p>
            <a:pPr eaLnBrk="1" hangingPunct="1">
              <a:buFont typeface="Wingdings" pitchFamily="2" charset="2"/>
              <a:buNone/>
            </a:pPr>
            <a:r>
              <a:rPr lang="ja-JP" altLang="en-US" smtClean="0"/>
              <a:t>　　</a:t>
            </a:r>
          </a:p>
        </p:txBody>
      </p:sp>
      <p:graphicFrame>
        <p:nvGraphicFramePr>
          <p:cNvPr id="7" name="コンテンツ プレースホルダー 3"/>
          <p:cNvGraphicFramePr>
            <a:graphicFrameLocks/>
          </p:cNvGraphicFramePr>
          <p:nvPr/>
        </p:nvGraphicFramePr>
        <p:xfrm>
          <a:off x="395536" y="1268760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74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975"/>
          <a:stretch>
            <a:fillRect/>
          </a:stretch>
        </p:blipFill>
        <p:spPr bwMode="auto">
          <a:xfrm>
            <a:off x="611560" y="404664"/>
            <a:ext cx="8079692" cy="561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43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サークルへの出前企画の様子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2" y="1102413"/>
            <a:ext cx="3599971" cy="2734576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92" y="1124744"/>
            <a:ext cx="439614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0800"/>
            <a:ext cx="3600615" cy="27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05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84412"/>
              </p:ext>
            </p:extLst>
          </p:nvPr>
        </p:nvGraphicFramePr>
        <p:xfrm>
          <a:off x="1475656" y="908718"/>
          <a:ext cx="6264696" cy="520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4241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表１．今回アンケート対象者数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5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サークル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回数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のべ人数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１回平均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6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6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3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35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11.3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8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8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F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2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21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10.5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8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8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Ｉ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2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33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16.5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総計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13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147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 dirty="0">
                          <a:effectLst/>
                        </a:rPr>
                        <a:t>11.3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77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/>
          <p:nvPr>
            <p:extLst>
              <p:ext uri="{D42A27DB-BD31-4B8C-83A1-F6EECF244321}">
                <p14:modId xmlns:p14="http://schemas.microsoft.com/office/powerpoint/2010/main" val="3690679779"/>
              </p:ext>
            </p:extLst>
          </p:nvPr>
        </p:nvGraphicFramePr>
        <p:xfrm>
          <a:off x="1259632" y="836712"/>
          <a:ext cx="7272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11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出前企画がサークル活動に及ぼす影響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3888446615"/>
              </p:ext>
            </p:extLst>
          </p:nvPr>
        </p:nvGraphicFramePr>
        <p:xfrm>
          <a:off x="1475656" y="1268760"/>
          <a:ext cx="71287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04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サークル活動にどんな点が良いか（</a:t>
            </a:r>
            <a:r>
              <a:rPr lang="en-US" altLang="ja-JP" dirty="0"/>
              <a:t>n=147)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4088457299"/>
              </p:ext>
            </p:extLst>
          </p:nvPr>
        </p:nvGraphicFramePr>
        <p:xfrm>
          <a:off x="899592" y="1628800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25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メインメニューとサークル活動に良い点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1075638219"/>
              </p:ext>
            </p:extLst>
          </p:nvPr>
        </p:nvGraphicFramePr>
        <p:xfrm>
          <a:off x="611560" y="1340768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65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サークル活動の良い点</a:t>
            </a:r>
            <a:r>
              <a:rPr lang="ja-JP" altLang="en-US" dirty="0" smtClean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影響</a:t>
            </a:r>
            <a:r>
              <a:rPr lang="ja-JP" altLang="en-US" dirty="0"/>
              <a:t>の感じ方の比較　　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1881219341"/>
              </p:ext>
            </p:extLst>
          </p:nvPr>
        </p:nvGraphicFramePr>
        <p:xfrm>
          <a:off x="827584" y="1700808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25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81128"/>
              </p:ext>
            </p:extLst>
          </p:nvPr>
        </p:nvGraphicFramePr>
        <p:xfrm>
          <a:off x="467541" y="980727"/>
          <a:ext cx="8280922" cy="4248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182"/>
                <a:gridCol w="535330"/>
                <a:gridCol w="3680410"/>
              </a:tblGrid>
              <a:tr h="111435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</a:rPr>
                        <a:t>従来</a:t>
                      </a:r>
                      <a:r>
                        <a:rPr lang="ja-JP" altLang="en-US" sz="2400" b="1" u="none" strike="noStrike" dirty="0" smtClean="0">
                          <a:effectLst/>
                        </a:rPr>
                        <a:t>行われた</a:t>
                      </a:r>
                      <a:endParaRPr lang="en-US" altLang="ja-JP" sz="2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2400" b="1" u="none" strike="noStrike" dirty="0" smtClean="0">
                          <a:effectLst/>
                        </a:rPr>
                        <a:t>子育て</a:t>
                      </a:r>
                      <a:r>
                        <a:rPr lang="ja-JP" altLang="en-US" sz="2400" b="1" u="none" strike="noStrike" dirty="0">
                          <a:effectLst/>
                        </a:rPr>
                        <a:t>サークルへの支援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</a:rPr>
                        <a:t>⇒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u="none" strike="noStrike" dirty="0">
                          <a:effectLst/>
                        </a:rPr>
                        <a:t>出前企画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47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＊課題を自分たちで解決</a:t>
                      </a:r>
                      <a:r>
                        <a:rPr lang="ja-JP" altLang="en-US" sz="2400" u="none" strike="noStrike" dirty="0" smtClean="0">
                          <a:effectLst/>
                        </a:rPr>
                        <a:t>する</a:t>
                      </a:r>
                      <a:endParaRPr lang="en-US" altLang="ja-JP" sz="2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400" u="none" strike="noStrike" dirty="0" smtClean="0">
                          <a:effectLst/>
                        </a:rPr>
                        <a:t>　　　ため</a:t>
                      </a:r>
                      <a:r>
                        <a:rPr lang="ja-JP" altLang="en-US" sz="2400" u="none" strike="noStrike" dirty="0">
                          <a:effectLst/>
                        </a:rPr>
                        <a:t>の学習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</a:rPr>
                        <a:t>　＊課題を軽減するため</a:t>
                      </a:r>
                      <a:r>
                        <a:rPr lang="ja-JP" altLang="en-US" sz="2400" b="1" u="none" strike="noStrike" dirty="0" smtClean="0">
                          <a:effectLst/>
                        </a:rPr>
                        <a:t>の</a:t>
                      </a:r>
                      <a:endParaRPr lang="en-US" altLang="ja-JP" sz="24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400" b="1" u="none" strike="noStrike" dirty="0" smtClean="0">
                          <a:effectLst/>
                        </a:rPr>
                        <a:t>　　　手段提供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47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＊目的意識の向上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</a:rPr>
                        <a:t>　＊楽しめる関係性作り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47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＊協力あるいは団結を意識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</a:rPr>
                        <a:t>　＊支援を利用して</a:t>
                      </a:r>
                      <a:r>
                        <a:rPr lang="ja-JP" altLang="en-US" sz="2400" b="1" u="none" strike="noStrike" dirty="0" smtClean="0">
                          <a:effectLst/>
                        </a:rPr>
                        <a:t>、</a:t>
                      </a:r>
                      <a:endParaRPr lang="en-US" altLang="ja-JP" sz="24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ja-JP" altLang="en-US" sz="2400" b="1" u="none" strike="noStrike" dirty="0" smtClean="0">
                          <a:effectLst/>
                        </a:rPr>
                        <a:t>　　自主</a:t>
                      </a:r>
                      <a:r>
                        <a:rPr lang="ja-JP" altLang="en-US" sz="2400" b="1" u="none" strike="noStrike" dirty="0">
                          <a:effectLst/>
                        </a:rPr>
                        <a:t>活動を継続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9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ja-JP" altLang="en-US" sz="3200"/>
              <a:t>先行研究で指摘された子育てサークルの課題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62950" cy="4752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sz="2800"/>
              <a:t>1997</a:t>
            </a:r>
            <a:r>
              <a:rPr lang="ja-JP" altLang="en-US" sz="2800"/>
              <a:t>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＊活動場所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＊リーダーやスタッフの負担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＊メンバーの問題（温度差やお客さん）</a:t>
            </a:r>
          </a:p>
          <a:p>
            <a:pPr>
              <a:lnSpc>
                <a:spcPct val="80000"/>
              </a:lnSpc>
              <a:buFontTx/>
              <a:buNone/>
            </a:pPr>
            <a:endParaRPr lang="ja-JP" alt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800"/>
              <a:t>2000</a:t>
            </a:r>
            <a:r>
              <a:rPr lang="ja-JP" altLang="en-US" sz="2800"/>
              <a:t>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＊リーダーやスタッフの負担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＊メンバーの問題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/>
              <a:t>＊場所の支援は一定の評価・支援金は逆に負担増も</a:t>
            </a:r>
          </a:p>
          <a:p>
            <a:pPr>
              <a:lnSpc>
                <a:spcPct val="80000"/>
              </a:lnSpc>
              <a:buFontTx/>
              <a:buNone/>
            </a:pPr>
            <a:endParaRPr lang="ja-JP" alt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000"/>
              <a:t>現</a:t>
            </a:r>
            <a:r>
              <a:rPr lang="en-US" altLang="ja-JP" sz="2000"/>
              <a:t>NPO</a:t>
            </a:r>
            <a:r>
              <a:rPr lang="ja-JP" altLang="en-US" sz="2000"/>
              <a:t>法人</a:t>
            </a:r>
            <a:r>
              <a:rPr lang="en-US" altLang="ja-JP" sz="2000"/>
              <a:t>『</a:t>
            </a:r>
            <a:r>
              <a:rPr lang="ja-JP" altLang="en-US" sz="2000"/>
              <a:t>こころの子育てインターねっと関西</a:t>
            </a:r>
            <a:r>
              <a:rPr lang="en-US" altLang="ja-JP" sz="2000"/>
              <a:t>』</a:t>
            </a:r>
            <a:r>
              <a:rPr lang="ja-JP" altLang="en-US" sz="2000"/>
              <a:t>の子育てサークル調査より</a:t>
            </a:r>
          </a:p>
        </p:txBody>
      </p:sp>
    </p:spTree>
    <p:extLst>
      <p:ext uri="{BB962C8B-B14F-4D97-AF65-F5344CB8AC3E}">
        <p14:creationId xmlns:p14="http://schemas.microsoft.com/office/powerpoint/2010/main" val="110239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06" y="764704"/>
            <a:ext cx="7008777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47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r>
              <a:rPr lang="ja-JP" altLang="en-US" sz="3600"/>
              <a:t>親子のグループによる負の効果の可能性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　　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55650" y="2492375"/>
            <a:ext cx="7345363" cy="1081088"/>
          </a:xfrm>
          <a:prstGeom prst="downArrowCallout">
            <a:avLst>
              <a:gd name="adj1" fmla="val 88831"/>
              <a:gd name="adj2" fmla="val 91850"/>
              <a:gd name="adj3" fmla="val 22181"/>
              <a:gd name="adj4" fmla="val 673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3200">
                <a:latin typeface="ＭＳ ゴシック" pitchFamily="49" charset="-128"/>
                <a:ea typeface="ＭＳ ゴシック" pitchFamily="49" charset="-128"/>
              </a:rPr>
              <a:t>親子のグループ　</a:t>
            </a:r>
            <a:r>
              <a:rPr lang="ja-JP" altLang="en-US" sz="3200" b="1">
                <a:latin typeface="ＭＳ ゴシック" pitchFamily="49" charset="-128"/>
                <a:ea typeface="ＭＳ ゴシック" pitchFamily="49" charset="-128"/>
              </a:rPr>
              <a:t>≠　</a:t>
            </a:r>
            <a:r>
              <a:rPr lang="ja-JP" altLang="en-US" sz="3200">
                <a:latin typeface="ＭＳ ゴシック" pitchFamily="49" charset="-128"/>
                <a:ea typeface="ＭＳ ゴシック" pitchFamily="49" charset="-128"/>
              </a:rPr>
              <a:t>コミュニティ</a:t>
            </a:r>
          </a:p>
          <a:p>
            <a:endParaRPr lang="en-US" altLang="ja-JP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124075" y="1341438"/>
            <a:ext cx="5040313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3200">
                <a:latin typeface="ＭＳ ゴシック" pitchFamily="49" charset="-128"/>
                <a:ea typeface="ＭＳ ゴシック" pitchFamily="49" charset="-128"/>
              </a:rPr>
              <a:t>人間関係力の低下</a:t>
            </a:r>
            <a:endParaRPr lang="ja-JP" altLang="en-US" sz="320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211638" y="2060575"/>
            <a:ext cx="576262" cy="360363"/>
          </a:xfrm>
          <a:prstGeom prst="upDownArrow">
            <a:avLst>
              <a:gd name="adj1" fmla="val 39296"/>
              <a:gd name="adj2" fmla="val 286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endParaRPr lang="ja-JP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16013" y="3789363"/>
            <a:ext cx="2519362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参加者：</a:t>
            </a:r>
          </a:p>
          <a:p>
            <a:pPr algn="just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心理的な孤立</a:t>
            </a:r>
            <a:endParaRPr lang="ja-JP" altLang="en-US" sz="28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851275" y="3789363"/>
            <a:ext cx="4897438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運営者：</a:t>
            </a:r>
          </a:p>
          <a:p>
            <a:pPr algn="just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運営の負担感・やりがい低下</a:t>
            </a:r>
            <a:endParaRPr lang="ja-JP" altLang="en-US" sz="28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55650" y="4868863"/>
            <a:ext cx="1512888" cy="865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表面的に</a:t>
            </a:r>
          </a:p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合わせる</a:t>
            </a:r>
            <a:endParaRPr lang="ja-JP" altLang="en-US" sz="240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411413" y="4868863"/>
            <a:ext cx="1439862" cy="865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機会を</a:t>
            </a:r>
          </a:p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避ける</a:t>
            </a:r>
            <a:endParaRPr lang="ja-JP" altLang="en-US" sz="240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924300" y="4868863"/>
            <a:ext cx="1511300" cy="865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引き受け</a:t>
            </a:r>
          </a:p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ない</a:t>
            </a:r>
            <a:endParaRPr lang="ja-JP" altLang="en-US" sz="240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508625" y="4868863"/>
            <a:ext cx="1439863" cy="865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一時的な</a:t>
            </a:r>
          </a:p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我慢</a:t>
            </a:r>
            <a:endParaRPr lang="ja-JP" altLang="en-US" sz="240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019925" y="4868863"/>
            <a:ext cx="1727200" cy="865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排他的な</a:t>
            </a:r>
          </a:p>
          <a:p>
            <a:pPr algn="just"/>
            <a:r>
              <a:rPr lang="ja-JP" altLang="en-US" sz="2400">
                <a:latin typeface="ＭＳ ゴシック" pitchFamily="49" charset="-128"/>
                <a:ea typeface="ＭＳ ゴシック" pitchFamily="49" charset="-128"/>
              </a:rPr>
              <a:t>小グループ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53696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親子グループによるプラス効果の可能性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　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84213" y="1341438"/>
            <a:ext cx="7993062" cy="10810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親子のグループ</a:t>
            </a:r>
            <a:r>
              <a:rPr lang="ja-JP" altLang="en-US" sz="2800" b="1">
                <a:latin typeface="ＭＳ ゴシック" pitchFamily="49" charset="-128"/>
                <a:ea typeface="ＭＳ ゴシック" pitchFamily="49" charset="-128"/>
              </a:rPr>
              <a:t>＝</a:t>
            </a:r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コミュニティ</a:t>
            </a:r>
            <a:endParaRPr lang="ja-JP" altLang="en-US" sz="28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95738" y="2492375"/>
            <a:ext cx="1223962" cy="647700"/>
          </a:xfrm>
          <a:prstGeom prst="downArrow">
            <a:avLst>
              <a:gd name="adj1" fmla="val 47630"/>
              <a:gd name="adj2" fmla="val 54889"/>
            </a:avLst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endParaRPr lang="ja-JP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63713" y="3284538"/>
            <a:ext cx="5761037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親の人間関係力の向上</a:t>
            </a:r>
            <a:endParaRPr lang="ja-JP" altLang="en-US" sz="280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042988" y="4076700"/>
            <a:ext cx="2016125" cy="792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親同士の良好な人間関係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132138" y="4076700"/>
            <a:ext cx="1727200" cy="865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親子関係が</a:t>
            </a:r>
          </a:p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良好に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867400" y="4149725"/>
            <a:ext cx="2305050" cy="792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子どもの</a:t>
            </a:r>
            <a:endParaRPr lang="ja-JP" altLang="en-US" sz="2000">
              <a:latin typeface="Times New Roman" pitchFamily="18" charset="0"/>
              <a:ea typeface="ＭＳ ゴシック" pitchFamily="49" charset="-128"/>
            </a:endParaRPr>
          </a:p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人間関係力向上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827088" y="5084763"/>
            <a:ext cx="2232025" cy="936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グループ運営の</a:t>
            </a:r>
          </a:p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負担軽減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419475" y="5949950"/>
            <a:ext cx="4176713" cy="50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sz="2000">
                <a:latin typeface="ＭＳ ゴシック" pitchFamily="49" charset="-128"/>
                <a:ea typeface="ＭＳ ゴシック" pitchFamily="49" charset="-128"/>
              </a:rPr>
              <a:t>PTA</a:t>
            </a: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や地域コミュニティへの参加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3779838" y="5157788"/>
            <a:ext cx="3529012" cy="576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子どものコミュニティ参加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411413" y="38608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1979613" y="48688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399573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940425" y="39338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987675" y="60928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203575" y="5373688"/>
            <a:ext cx="43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5435600" y="4941888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5219700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5076825" y="45085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18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000"/>
              <a:t>サークル参加者はサークルを</a:t>
            </a:r>
            <a:br>
              <a:rPr lang="ja-JP" altLang="en-US" sz="4000"/>
            </a:br>
            <a:r>
              <a:rPr lang="ja-JP" altLang="en-US" sz="4000"/>
              <a:t>評価しているのか？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352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サークルの利点についてのアンケート調査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対象：箕面市内</a:t>
            </a:r>
            <a:r>
              <a:rPr lang="en-US" altLang="ja-JP"/>
              <a:t>10</a:t>
            </a:r>
            <a:r>
              <a:rPr lang="ja-JP" altLang="en-US"/>
              <a:t>サークル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　　　主として</a:t>
            </a:r>
            <a:r>
              <a:rPr lang="en-US" altLang="ja-JP"/>
              <a:t>1</a:t>
            </a:r>
            <a:r>
              <a:rPr lang="ja-JP" altLang="en-US"/>
              <a:t>～</a:t>
            </a:r>
            <a:r>
              <a:rPr lang="en-US" altLang="ja-JP"/>
              <a:t>3</a:t>
            </a:r>
            <a:r>
              <a:rPr lang="ja-JP" altLang="en-US"/>
              <a:t>歳児の保護者対象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調査方法：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質問紙をサークルリーダーを通じて手渡し、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　回収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調査期間：平成</a:t>
            </a:r>
            <a:r>
              <a:rPr lang="en-US" altLang="ja-JP"/>
              <a:t>24</a:t>
            </a:r>
            <a:r>
              <a:rPr lang="ja-JP" altLang="en-US"/>
              <a:t>年</a:t>
            </a:r>
            <a:r>
              <a:rPr lang="en-US" altLang="ja-JP"/>
              <a:t>2</a:t>
            </a:r>
            <a:r>
              <a:rPr lang="ja-JP" altLang="en-US"/>
              <a:t>月</a:t>
            </a:r>
            <a:r>
              <a:rPr lang="en-US" altLang="ja-JP"/>
              <a:t>12</a:t>
            </a:r>
            <a:r>
              <a:rPr lang="ja-JP" altLang="en-US"/>
              <a:t>日～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20</a:t>
            </a:r>
            <a:r>
              <a:rPr lang="ja-JP" altLang="en-US"/>
              <a:t>日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/>
              <a:t>　回収：</a:t>
            </a:r>
            <a:r>
              <a:rPr lang="en-US" altLang="ja-JP"/>
              <a:t>9</a:t>
            </a:r>
            <a:r>
              <a:rPr lang="ja-JP" altLang="en-US"/>
              <a:t>サークル　１０５名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71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193620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子どもに関する</a:t>
            </a:r>
            <a:r>
              <a:rPr lang="ja-JP" altLang="en-US" sz="3600" dirty="0" smtClean="0"/>
              <a:t>質問と満足度の比較</a:t>
            </a:r>
            <a:endParaRPr lang="ja-JP" altLang="en-US" sz="36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8408"/>
            <a:ext cx="5976664" cy="58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0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15" y="188640"/>
            <a:ext cx="8229600" cy="86409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親</a:t>
            </a:r>
            <a:r>
              <a:rPr lang="ja-JP" altLang="en-US" dirty="0"/>
              <a:t>に関する</a:t>
            </a:r>
            <a:r>
              <a:rPr lang="ja-JP" altLang="en-US" dirty="0" smtClean="0"/>
              <a:t>質問と満足度の比較</a:t>
            </a:r>
            <a:endParaRPr lang="ja-JP" altLang="en-US" dirty="0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5449"/>
            <a:ext cx="6096504" cy="589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2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827088" y="1557338"/>
            <a:ext cx="1916112" cy="16335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子育て</a:t>
            </a:r>
            <a:endParaRPr lang="ja-JP" altLang="en-US" sz="2400">
              <a:latin typeface="Times New Roman" pitchFamily="18" charset="0"/>
              <a:ea typeface="ＭＳ 明朝" pitchFamily="17" charset="-128"/>
            </a:endParaRPr>
          </a:p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自主</a:t>
            </a:r>
            <a:endParaRPr lang="ja-JP" altLang="en-US" sz="2400">
              <a:latin typeface="Times New Roman" pitchFamily="18" charset="0"/>
              <a:ea typeface="ＭＳ 明朝" pitchFamily="17" charset="-128"/>
            </a:endParaRPr>
          </a:p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グループ</a:t>
            </a:r>
            <a:endParaRPr lang="ja-JP" altLang="en-US" sz="240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484438" y="1557338"/>
            <a:ext cx="2087562" cy="1522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子育て</a:t>
            </a:r>
            <a:endParaRPr lang="ja-JP" altLang="en-US" sz="2400">
              <a:latin typeface="Times New Roman" pitchFamily="18" charset="0"/>
              <a:ea typeface="ＭＳ 明朝" pitchFamily="17" charset="-128"/>
            </a:endParaRPr>
          </a:p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サークル</a:t>
            </a:r>
            <a:endParaRPr lang="ja-JP" altLang="en-US" sz="240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867400" y="1844675"/>
            <a:ext cx="1584325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明朝" pitchFamily="17" charset="-128"/>
              </a:rPr>
              <a:t>地域</a:t>
            </a:r>
            <a:endParaRPr lang="ja-JP" altLang="en-US" sz="2000">
              <a:latin typeface="Times New Roman" pitchFamily="18" charset="0"/>
              <a:ea typeface="ＭＳ 明朝" pitchFamily="17" charset="-128"/>
            </a:endParaRPr>
          </a:p>
          <a:p>
            <a:pPr algn="just"/>
            <a:r>
              <a:rPr lang="ja-JP" altLang="en-US" sz="2000">
                <a:latin typeface="Century" pitchFamily="18" charset="0"/>
                <a:ea typeface="ＭＳ 明朝" pitchFamily="17" charset="-128"/>
              </a:rPr>
              <a:t>親子クラブ</a:t>
            </a:r>
            <a:endParaRPr lang="ja-JP" altLang="en-US" sz="200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932363" y="2060575"/>
            <a:ext cx="863600" cy="6477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明朝" pitchFamily="17" charset="-128"/>
              </a:rPr>
              <a:t>奨励</a:t>
            </a:r>
            <a:endParaRPr lang="ja-JP" altLang="en-US" sz="2000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27088" y="2924175"/>
            <a:ext cx="3671887" cy="2160588"/>
          </a:xfrm>
          <a:custGeom>
            <a:avLst/>
            <a:gdLst>
              <a:gd name="G0" fmla="+- 2876 0 0"/>
              <a:gd name="G1" fmla="+- 21600 0 2876"/>
              <a:gd name="G2" fmla="*/ 2876 1 2"/>
              <a:gd name="G3" fmla="+- 21600 0 G2"/>
              <a:gd name="G4" fmla="+/ 2876 21600 2"/>
              <a:gd name="G5" fmla="+/ G1 0 2"/>
              <a:gd name="G6" fmla="*/ 21600 21600 2876"/>
              <a:gd name="G7" fmla="*/ G6 1 2"/>
              <a:gd name="G8" fmla="+- 21600 0 G7"/>
              <a:gd name="G9" fmla="*/ 21600 1 2"/>
              <a:gd name="G10" fmla="+- 2876 0 G9"/>
              <a:gd name="G11" fmla="?: G10 G8 0"/>
              <a:gd name="G12" fmla="?: G10 G7 21600"/>
              <a:gd name="T0" fmla="*/ 20162 w 21600"/>
              <a:gd name="T1" fmla="*/ 10800 h 21600"/>
              <a:gd name="T2" fmla="*/ 10800 w 21600"/>
              <a:gd name="T3" fmla="*/ 21600 h 21600"/>
              <a:gd name="T4" fmla="*/ 1438 w 21600"/>
              <a:gd name="T5" fmla="*/ 10800 h 21600"/>
              <a:gd name="T6" fmla="*/ 10800 w 21600"/>
              <a:gd name="T7" fmla="*/ 0 h 21600"/>
              <a:gd name="T8" fmla="*/ 3238 w 21600"/>
              <a:gd name="T9" fmla="*/ 3238 h 21600"/>
              <a:gd name="T10" fmla="*/ 18362 w 21600"/>
              <a:gd name="T11" fmla="*/ 183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876" y="21600"/>
                </a:lnTo>
                <a:lnTo>
                  <a:pt x="1872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自主活動の支援</a:t>
            </a:r>
            <a:endParaRPr lang="ja-JP" altLang="en-US" sz="2400">
              <a:latin typeface="Times New Roman" pitchFamily="18" charset="0"/>
              <a:ea typeface="ＭＳ 明朝" pitchFamily="17" charset="-128"/>
            </a:endParaRPr>
          </a:p>
          <a:p>
            <a:pPr algn="just"/>
            <a:r>
              <a:rPr lang="ja-JP" altLang="en-US" sz="2400">
                <a:latin typeface="Century" pitchFamily="18" charset="0"/>
                <a:ea typeface="ＭＳ 明朝" pitchFamily="17" charset="-128"/>
              </a:rPr>
              <a:t>（相談・交流会・情報交換・情報提供など）</a:t>
            </a:r>
            <a:endParaRPr lang="ja-JP" altLang="en-US" sz="240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10800000">
            <a:off x="5076825" y="2852738"/>
            <a:ext cx="3240088" cy="2160587"/>
          </a:xfrm>
          <a:custGeom>
            <a:avLst/>
            <a:gdLst>
              <a:gd name="G0" fmla="+- 4926 0 0"/>
              <a:gd name="G1" fmla="+- 21600 0 4926"/>
              <a:gd name="G2" fmla="*/ 4926 1 2"/>
              <a:gd name="G3" fmla="+- 21600 0 G2"/>
              <a:gd name="G4" fmla="+/ 4926 21600 2"/>
              <a:gd name="G5" fmla="+/ G1 0 2"/>
              <a:gd name="G6" fmla="*/ 21600 21600 4926"/>
              <a:gd name="G7" fmla="*/ G6 1 2"/>
              <a:gd name="G8" fmla="+- 21600 0 G7"/>
              <a:gd name="G9" fmla="*/ 21600 1 2"/>
              <a:gd name="G10" fmla="+- 4926 0 G9"/>
              <a:gd name="G11" fmla="?: G10 G8 0"/>
              <a:gd name="G12" fmla="?: G10 G7 21600"/>
              <a:gd name="T0" fmla="*/ 19137 w 21600"/>
              <a:gd name="T1" fmla="*/ 10800 h 21600"/>
              <a:gd name="T2" fmla="*/ 10800 w 21600"/>
              <a:gd name="T3" fmla="*/ 21600 h 21600"/>
              <a:gd name="T4" fmla="*/ 2463 w 21600"/>
              <a:gd name="T5" fmla="*/ 10800 h 21600"/>
              <a:gd name="T6" fmla="*/ 10800 w 21600"/>
              <a:gd name="T7" fmla="*/ 0 h 21600"/>
              <a:gd name="T8" fmla="*/ 4263 w 21600"/>
              <a:gd name="T9" fmla="*/ 4263 h 21600"/>
              <a:gd name="T10" fmla="*/ 1733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926" y="21600"/>
                </a:lnTo>
                <a:lnTo>
                  <a:pt x="166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endParaRPr lang="en-US" altLang="ja-JP" sz="1000">
              <a:latin typeface="Times New Roman" pitchFamily="18" charset="0"/>
              <a:ea typeface="ＭＳ 明朝" pitchFamily="17" charset="-128"/>
            </a:endParaRPr>
          </a:p>
          <a:p>
            <a:endParaRPr lang="en-US" altLang="ja-JP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908175" y="5300663"/>
            <a:ext cx="6872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ja-JP" altLang="en-US"/>
              <a:t>受け止め型支援　　　　　　　　　　　　　　構築型支援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724525" y="3213100"/>
            <a:ext cx="201612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dirty="0"/>
              <a:t>仕掛け人派遣</a:t>
            </a:r>
          </a:p>
          <a:p>
            <a:pPr algn="ctr"/>
            <a:r>
              <a:rPr lang="ja-JP" altLang="en-US" dirty="0"/>
              <a:t>交流・相談・</a:t>
            </a:r>
          </a:p>
          <a:p>
            <a:pPr algn="ctr"/>
            <a:r>
              <a:rPr lang="ja-JP" altLang="en-US" dirty="0"/>
              <a:t>情報交換・</a:t>
            </a:r>
          </a:p>
          <a:p>
            <a:pPr algn="ctr"/>
            <a:r>
              <a:rPr lang="ja-JP" altLang="en-US" dirty="0"/>
              <a:t>情報提供など</a:t>
            </a:r>
          </a:p>
        </p:txBody>
      </p:sp>
    </p:spTree>
    <p:extLst>
      <p:ext uri="{BB962C8B-B14F-4D97-AF65-F5344CB8AC3E}">
        <p14:creationId xmlns:p14="http://schemas.microsoft.com/office/powerpoint/2010/main" val="298217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親子グループによるプラス効果の可能性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　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84213" y="1341438"/>
            <a:ext cx="7993062" cy="10810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親子のグループ</a:t>
            </a:r>
            <a:r>
              <a:rPr lang="ja-JP" altLang="en-US" sz="2800" b="1">
                <a:latin typeface="ＭＳ ゴシック" pitchFamily="49" charset="-128"/>
                <a:ea typeface="ＭＳ ゴシック" pitchFamily="49" charset="-128"/>
              </a:rPr>
              <a:t>＝</a:t>
            </a:r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コミュニティ</a:t>
            </a:r>
            <a:endParaRPr lang="ja-JP" altLang="en-US" sz="28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995738" y="2492375"/>
            <a:ext cx="1223962" cy="647700"/>
          </a:xfrm>
          <a:prstGeom prst="downArrow">
            <a:avLst>
              <a:gd name="adj1" fmla="val 47630"/>
              <a:gd name="adj2" fmla="val 54889"/>
            </a:avLst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endParaRPr lang="ja-JP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63713" y="3284538"/>
            <a:ext cx="5761037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800">
                <a:latin typeface="ＭＳ ゴシック" pitchFamily="49" charset="-128"/>
                <a:ea typeface="ＭＳ ゴシック" pitchFamily="49" charset="-128"/>
              </a:rPr>
              <a:t>親の人間関係力の向上</a:t>
            </a:r>
            <a:endParaRPr lang="ja-JP" altLang="en-US" sz="2800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042988" y="4076700"/>
            <a:ext cx="2016125" cy="792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親同士の良好な人間関係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132138" y="4076700"/>
            <a:ext cx="1727200" cy="865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親子関係が</a:t>
            </a:r>
          </a:p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良好に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867400" y="4149725"/>
            <a:ext cx="2305050" cy="792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子どもの</a:t>
            </a:r>
            <a:endParaRPr lang="ja-JP" altLang="en-US" sz="2000">
              <a:latin typeface="Times New Roman" pitchFamily="18" charset="0"/>
              <a:ea typeface="ＭＳ ゴシック" pitchFamily="49" charset="-128"/>
            </a:endParaRPr>
          </a:p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人間関係力向上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827088" y="5084763"/>
            <a:ext cx="2232025" cy="936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グループ運営の</a:t>
            </a:r>
          </a:p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負担軽減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419475" y="5949950"/>
            <a:ext cx="4176713" cy="50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sz="2000">
                <a:latin typeface="ＭＳ ゴシック" pitchFamily="49" charset="-128"/>
                <a:ea typeface="ＭＳ ゴシック" pitchFamily="49" charset="-128"/>
              </a:rPr>
              <a:t>PTA</a:t>
            </a:r>
            <a:r>
              <a:rPr lang="ja-JP" altLang="en-US" sz="2000">
                <a:latin typeface="ＭＳ ゴシック" pitchFamily="49" charset="-128"/>
                <a:ea typeface="ＭＳ ゴシック" pitchFamily="49" charset="-128"/>
              </a:rPr>
              <a:t>や地域コミュニティへの参加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3779838" y="5157788"/>
            <a:ext cx="3529012" cy="576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ja-JP" altLang="en-US" sz="2000">
                <a:latin typeface="Century" pitchFamily="18" charset="0"/>
                <a:ea typeface="ＭＳ ゴシック" pitchFamily="49" charset="-128"/>
              </a:rPr>
              <a:t>子どものコミュニティ参加</a:t>
            </a:r>
            <a:endParaRPr lang="ja-JP" altLang="en-US" sz="2000">
              <a:ea typeface="ＭＳ ゴシック" pitchFamily="49" charset="-128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411413" y="38608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1979613" y="48688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399573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940425" y="39338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987675" y="60928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203575" y="5373688"/>
            <a:ext cx="43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5435600" y="4941888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5219700" y="5734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5076825" y="45085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557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dial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Radia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410</Words>
  <Application>Microsoft Office PowerPoint</Application>
  <PresentationFormat>画面に合わせる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子育てサークルとは</vt:lpstr>
      <vt:lpstr>先行研究で指摘された子育てサークルの課題</vt:lpstr>
      <vt:lpstr>親子のグループによる負の効果の可能性</vt:lpstr>
      <vt:lpstr>親子グループによるプラス効果の可能性</vt:lpstr>
      <vt:lpstr>サークル参加者はサークルを 評価しているのか？</vt:lpstr>
      <vt:lpstr>子どもに関する質問と満足度の比較</vt:lpstr>
      <vt:lpstr>親に関する質問と満足度の比較</vt:lpstr>
      <vt:lpstr>PowerPoint プレゼンテーション</vt:lpstr>
      <vt:lpstr>親子グループによるプラス効果の可能性</vt:lpstr>
      <vt:lpstr>箕面市内の登録サークルの推移</vt:lpstr>
      <vt:lpstr>PowerPoint プレゼンテーション</vt:lpstr>
      <vt:lpstr>サークルへの出前企画の様子</vt:lpstr>
      <vt:lpstr>PowerPoint プレゼンテーション</vt:lpstr>
      <vt:lpstr>PowerPoint プレゼンテーション</vt:lpstr>
      <vt:lpstr>出前企画がサークル活動に及ぼす影響</vt:lpstr>
      <vt:lpstr>サークル活動にどんな点が良いか（n=147)</vt:lpstr>
      <vt:lpstr>メインメニューとサークル活動に良い点</vt:lpstr>
      <vt:lpstr>サークル活動の良い点と 影響の感じ方の比較　　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子育てサークルとは</dc:title>
  <dc:creator>masako</dc:creator>
  <cp:lastModifiedBy>masako</cp:lastModifiedBy>
  <cp:revision>4</cp:revision>
  <dcterms:created xsi:type="dcterms:W3CDTF">2015-06-05T07:18:38Z</dcterms:created>
  <dcterms:modified xsi:type="dcterms:W3CDTF">2015-06-06T09:02:17Z</dcterms:modified>
</cp:coreProperties>
</file>